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89" r:id="rId3"/>
    <p:sldId id="288" r:id="rId4"/>
    <p:sldId id="272" r:id="rId5"/>
    <p:sldId id="273" r:id="rId6"/>
    <p:sldId id="280" r:id="rId7"/>
    <p:sldId id="281" r:id="rId8"/>
    <p:sldId id="279" r:id="rId9"/>
    <p:sldId id="276" r:id="rId10"/>
    <p:sldId id="277" r:id="rId11"/>
    <p:sldId id="282" r:id="rId12"/>
    <p:sldId id="274" r:id="rId13"/>
    <p:sldId id="283" r:id="rId14"/>
    <p:sldId id="284" r:id="rId15"/>
    <p:sldId id="285" r:id="rId16"/>
    <p:sldId id="286" r:id="rId17"/>
    <p:sldId id="287" r:id="rId18"/>
    <p:sldId id="27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30C4A-5256-463F-8691-874B2547D950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646FC5-6249-4C49-AD99-528CB7869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8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44ABF-E3CF-403C-AA73-F249B9C6BEC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5140F9-161A-419B-ADCA-24286A581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3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40F9-161A-419B-ADCA-24286A581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2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40F9-161A-419B-ADCA-24286A581A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2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5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5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8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EDC4-8460-43AB-B0FF-BFA256DF2FD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A287-ECDD-47BF-B3BE-DA69CA63738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PT_Template_5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6126480"/>
            <a:ext cx="914400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3619"/>
            <a:ext cx="6400800" cy="1312038"/>
          </a:xfrm>
        </p:spPr>
        <p:txBody>
          <a:bodyPr/>
          <a:lstStyle/>
          <a:p>
            <a:r>
              <a:rPr lang="en-US" dirty="0" smtClean="0"/>
              <a:t>Steve Frechette</a:t>
            </a:r>
          </a:p>
          <a:p>
            <a:r>
              <a:rPr lang="en-US" dirty="0" smtClean="0"/>
              <a:t>December 6,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947753"/>
          </a:xfrm>
        </p:spPr>
        <p:txBody>
          <a:bodyPr/>
          <a:lstStyle/>
          <a:p>
            <a:r>
              <a:rPr lang="en-US" dirty="0" smtClean="0"/>
              <a:t>Talking Cybersecurity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57" y="152400"/>
            <a:ext cx="8229600" cy="869717"/>
          </a:xfrm>
        </p:spPr>
        <p:txBody>
          <a:bodyPr/>
          <a:lstStyle/>
          <a:p>
            <a:r>
              <a:rPr lang="en-US" dirty="0" smtClean="0"/>
              <a:t>The Value of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2772" cy="18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352800"/>
            <a:ext cx="7413372" cy="22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7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07" y="3578963"/>
            <a:ext cx="1661317" cy="933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is Valuable – who wants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662"/>
            <a:ext cx="2590800" cy="529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Good Guys :-/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199"/>
            <a:ext cx="2209800" cy="50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" y="2971800"/>
            <a:ext cx="590549" cy="590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131" y="2976465"/>
            <a:ext cx="642938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47" y="3733799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993" y="3025421"/>
            <a:ext cx="728663" cy="591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077" y="2127753"/>
            <a:ext cx="3513825" cy="233864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791200" y="1219200"/>
            <a:ext cx="2590800" cy="62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smtClean="0"/>
              <a:t>Bad Guys :-(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1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Active Black Market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8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Practice by which information </a:t>
            </a:r>
            <a:r>
              <a:rPr lang="en-US" i="1" dirty="0">
                <a:solidFill>
                  <a:srgbClr val="C00000"/>
                </a:solidFill>
              </a:rPr>
              <a:t>security analysts plan and carry out security measures to protect an organization’s computer networks and </a:t>
            </a:r>
            <a:r>
              <a:rPr lang="en-US" i="1" dirty="0" smtClean="0">
                <a:solidFill>
                  <a:srgbClr val="C00000"/>
                </a:solidFill>
              </a:rPr>
              <a:t>systems data from theft. 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Ransomware</a:t>
            </a:r>
          </a:p>
          <a:p>
            <a:pPr lvl="1"/>
            <a:r>
              <a:rPr lang="en-US" dirty="0" smtClean="0"/>
              <a:t>Cybercrime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Fastest growing crime in America:  Identity Theft</a:t>
            </a:r>
          </a:p>
        </p:txBody>
      </p:sp>
    </p:spTree>
    <p:extLst>
      <p:ext uri="{BB962C8B-B14F-4D97-AF65-F5344CB8AC3E}">
        <p14:creationId xmlns:p14="http://schemas.microsoft.com/office/powerpoint/2010/main" val="21344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Outlook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Security Analysts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Demand very high</a:t>
            </a:r>
          </a:p>
          <a:p>
            <a:r>
              <a:rPr lang="en-US" dirty="0" smtClean="0"/>
              <a:t>BCC Certificate Program</a:t>
            </a:r>
          </a:p>
          <a:p>
            <a:r>
              <a:rPr lang="en-US" b="1" dirty="0" smtClean="0"/>
              <a:t>Bachelor’s Degree (B.S.)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Information Assurance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Computer Networking</a:t>
            </a:r>
          </a:p>
          <a:p>
            <a:r>
              <a:rPr lang="en-US" dirty="0" smtClean="0"/>
              <a:t>Certifications</a:t>
            </a:r>
          </a:p>
          <a:p>
            <a:pPr lvl="1"/>
            <a:r>
              <a:rPr lang="en-US" dirty="0" smtClean="0"/>
              <a:t>CISSP</a:t>
            </a:r>
          </a:p>
          <a:p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Percent Change in Employment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61" y="2438400"/>
            <a:ext cx="43624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34139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1482" y="1600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Massachusetts</a:t>
            </a:r>
          </a:p>
          <a:p>
            <a:r>
              <a:rPr lang="en-US" sz="1600" dirty="0" smtClean="0"/>
              <a:t>Salary: $97,750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794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Information Security Analyst – 5 Years Experience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315200" cy="45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6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69850"/>
            <a:ext cx="8229600" cy="69215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Getting Started - Paths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724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Certificate Program</a:t>
            </a:r>
          </a:p>
          <a:p>
            <a:pPr lvl="1"/>
            <a:r>
              <a:rPr lang="en-US" dirty="0" smtClean="0"/>
              <a:t>4 Semesters</a:t>
            </a:r>
          </a:p>
          <a:p>
            <a:pPr lvl="1"/>
            <a:r>
              <a:rPr lang="en-US" dirty="0" smtClean="0"/>
              <a:t>Experience, then CS degree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Computer Science Transfer</a:t>
            </a:r>
          </a:p>
          <a:p>
            <a:pPr lvl="1"/>
            <a:r>
              <a:rPr lang="en-US" dirty="0" smtClean="0"/>
              <a:t>72 credits (full-time 2 years)</a:t>
            </a:r>
          </a:p>
          <a:p>
            <a:pPr lvl="1"/>
            <a:r>
              <a:rPr lang="en-US" dirty="0" smtClean="0"/>
              <a:t>Transfer to UMass Dartmouth</a:t>
            </a:r>
          </a:p>
          <a:p>
            <a:pPr lvl="1"/>
            <a:r>
              <a:rPr lang="en-US" dirty="0" smtClean="0"/>
              <a:t>2 Years at UMD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Image result for bristol community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20" y="1295400"/>
            <a:ext cx="11650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4800600" y="1417637"/>
            <a:ext cx="533400" cy="43434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50" y="2052540"/>
            <a:ext cx="3374183" cy="766860"/>
          </a:xfrm>
          <a:prstGeom prst="rect">
            <a:avLst/>
          </a:prstGeom>
        </p:spPr>
      </p:pic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5511475" y="2819400"/>
            <a:ext cx="3708725" cy="1981200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dirty="0" smtClean="0"/>
              <a:t>B.S. Computer Science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400" dirty="0" smtClean="0"/>
              <a:t>*see transfer agreement*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b="1" dirty="0" smtClean="0"/>
              <a:t>Average starting salary:</a:t>
            </a:r>
          </a:p>
          <a:p>
            <a:pPr marL="57150" indent="0">
              <a:buNone/>
            </a:pPr>
            <a:r>
              <a:rPr lang="en-US" sz="2400" dirty="0" smtClean="0"/>
              <a:t>$71,500 per year + benefits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76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What is the Internet?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66700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telier.net/sites/default/files/imagecache/scale_crop_587_310/articles/ice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45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7526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Internet?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54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Everyday corporate networks behind firewalls – “safe”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6096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04800" y="28194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Everything else…Google, FB, </a:t>
            </a:r>
            <a:r>
              <a:rPr lang="en-US" sz="2000" dirty="0" smtClean="0">
                <a:solidFill>
                  <a:schemeClr val="bg1"/>
                </a:solidFill>
              </a:rPr>
              <a:t>YouTube, </a:t>
            </a:r>
            <a:r>
              <a:rPr lang="en-US" sz="2000" dirty="0">
                <a:solidFill>
                  <a:schemeClr val="bg1"/>
                </a:solidFill>
              </a:rPr>
              <a:t>Reddit, etc.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09273" y="2895600"/>
            <a:ext cx="1505527" cy="495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638800" y="5410200"/>
            <a:ext cx="3733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What most people think</a:t>
            </a:r>
          </a:p>
        </p:txBody>
      </p:sp>
    </p:spTree>
    <p:extLst>
      <p:ext uri="{BB962C8B-B14F-4D97-AF65-F5344CB8AC3E}">
        <p14:creationId xmlns:p14="http://schemas.microsoft.com/office/powerpoint/2010/main" val="261201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.hubspot.net/hub/363126/file-536618810-jpg/blog-files/deepweb343-670x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19200"/>
            <a:ext cx="26797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Who’s Tracking me? 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5 Clicks, 10 seconds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49 sites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2"/>
            <a:ext cx="9144000" cy="6827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698241"/>
            <a:ext cx="3581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4572000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They are watching you…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19200"/>
            <a:ext cx="26797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Who’s Tracking me? 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5 Clicks, 10 seconds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49 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572000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They are watching you…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420"/>
            <a:ext cx="9144000" cy="585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3657599"/>
            <a:ext cx="4876800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3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354"/>
            <a:ext cx="9144000" cy="5103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19200"/>
            <a:ext cx="26797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Who’s Tracking me? 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5 Clicks, 10 seconds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49 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24200"/>
            <a:ext cx="4876800" cy="685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1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0999"/>
            <a:ext cx="9220200" cy="48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9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Customer or Product?  Which are you?</a:t>
            </a:r>
          </a:p>
          <a:p>
            <a:pPr lvl="1"/>
            <a:r>
              <a:rPr lang="en-US" dirty="0" smtClean="0"/>
              <a:t>Cows example for metadata.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62452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60395"/>
              </p:ext>
            </p:extLst>
          </p:nvPr>
        </p:nvGraphicFramePr>
        <p:xfrm>
          <a:off x="3581400" y="2354580"/>
          <a:ext cx="46482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Users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Apps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Output (Product</a:t>
                      </a:r>
                      <a:r>
                        <a:rPr lang="en-US" b="1" baseline="0" dirty="0" smtClean="0"/>
                        <a:t> or Value Produced)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Milk,</a:t>
                      </a:r>
                      <a:r>
                        <a:rPr lang="en-US" baseline="0" dirty="0" smtClean="0"/>
                        <a:t> Cheese, Beef,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Data, personal</a:t>
                      </a:r>
                      <a:r>
                        <a:rPr lang="en-US" baseline="0" dirty="0" smtClean="0"/>
                        <a:t> information, preferences.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76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268</Words>
  <Application>Microsoft Office PowerPoint</Application>
  <PresentationFormat>On-screen Show (4:3)</PresentationFormat>
  <Paragraphs>74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Talking Cybersecurity</vt:lpstr>
      <vt:lpstr>What is the Internet?</vt:lpstr>
      <vt:lpstr>What is the Internet?</vt:lpstr>
      <vt:lpstr>PowerPoint Presentation</vt:lpstr>
      <vt:lpstr>Who’s Tracking me?   5 Clicks, 10 seconds 49 sites</vt:lpstr>
      <vt:lpstr>Who’s Tracking me?   5 Clicks, 10 seconds 49 sites</vt:lpstr>
      <vt:lpstr>Who’s Tracking me?   5 Clicks, 10 seconds 49 sites</vt:lpstr>
      <vt:lpstr>PowerPoint Presentation</vt:lpstr>
      <vt:lpstr>Takeaways</vt:lpstr>
      <vt:lpstr>The Value of Data</vt:lpstr>
      <vt:lpstr>Data is Valuable – who wants it?</vt:lpstr>
      <vt:lpstr>Active Black Market</vt:lpstr>
      <vt:lpstr>What is Cybersecurity?</vt:lpstr>
      <vt:lpstr>Job Outlook</vt:lpstr>
      <vt:lpstr>PowerPoint Presentation</vt:lpstr>
      <vt:lpstr>Information Security Analyst – 5 Years Experience</vt:lpstr>
      <vt:lpstr>Getting Started - Paths</vt:lpstr>
      <vt:lpstr>Thank you.</vt:lpstr>
    </vt:vector>
  </TitlesOfParts>
  <Company>Bristol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Carrico, Jill</dc:creator>
  <cp:lastModifiedBy>Frechette, Steven</cp:lastModifiedBy>
  <cp:revision>65</cp:revision>
  <cp:lastPrinted>2017-11-16T22:14:00Z</cp:lastPrinted>
  <dcterms:created xsi:type="dcterms:W3CDTF">2009-08-18T18:06:49Z</dcterms:created>
  <dcterms:modified xsi:type="dcterms:W3CDTF">2017-12-07T15:52:37Z</dcterms:modified>
</cp:coreProperties>
</file>